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2238154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173401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3193721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FF33A5-0883-481E-B0C7-9E5B902BB5EE}" type="datetimeFigureOut">
              <a:rPr lang="ru-RU" smtClean="0"/>
              <a:t>18.09.2025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3701046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FF33A5-0883-481E-B0C7-9E5B902BB5EE}" type="datetimeFigureOut">
              <a:rPr lang="ru-RU" smtClean="0"/>
              <a:t>18.09.2025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277571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FF33A5-0883-481E-B0C7-9E5B902BB5EE}" type="datetimeFigureOut">
              <a:rPr lang="ru-RU" smtClean="0"/>
              <a:t>18.09.2025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1256828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FF33A5-0883-481E-B0C7-9E5B902BB5EE}" type="datetimeFigureOut">
              <a:rPr lang="ru-RU" smtClean="0"/>
              <a:t>18.09.2025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1486605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FF33A5-0883-481E-B0C7-9E5B902BB5EE}" type="datetimeFigureOut">
              <a:rPr lang="ru-RU" smtClean="0"/>
              <a:t>18.09.2025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2483998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FF33A5-0883-481E-B0C7-9E5B902BB5EE}" type="datetimeFigureOut">
              <a:rPr lang="ru-RU" smtClean="0"/>
              <a:t>18.09.2025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171976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18412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D3417A-A865-49D6-A223-0987C63BBB31}" type="slidenum">
              <a:rPr lang="ru-RU" smtClean="0"/>
              <a:t>‹#›</a:t>
            </a:fld>
            <a:endParaRPr lang="ru-RU"/>
          </a:p>
        </p:txBody>
      </p:sp>
    </p:spTree>
    <p:extLst>
      <p:ext uri="{BB962C8B-B14F-4D97-AF65-F5344CB8AC3E}">
        <p14:creationId xmlns:p14="http://schemas.microsoft.com/office/powerpoint/2010/main" val="3813401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FF33A5-0883-481E-B0C7-9E5B902BB5EE}" type="datetimeFigureOut">
              <a:rPr lang="ru-RU" smtClean="0"/>
              <a:t>18.09.2025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3417A-A865-49D6-A223-0987C63BBB31}" type="slidenum">
              <a:rPr lang="ru-RU" smtClean="0"/>
              <a:t>‹#›</a:t>
            </a:fld>
            <a:endParaRPr lang="ru-RU"/>
          </a:p>
        </p:txBody>
      </p:sp>
    </p:spTree>
    <p:extLst>
      <p:ext uri="{BB962C8B-B14F-4D97-AF65-F5344CB8AC3E}">
        <p14:creationId xmlns:p14="http://schemas.microsoft.com/office/powerpoint/2010/main" val="1386079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02" y="-957"/>
            <a:ext cx="12193702" cy="6858957"/>
          </a:xfrm>
          <a:prstGeom prst="rect">
            <a:avLst/>
          </a:prstGeom>
        </p:spPr>
      </p:pic>
    </p:spTree>
    <p:extLst>
      <p:ext uri="{BB962C8B-B14F-4D97-AF65-F5344CB8AC3E}">
        <p14:creationId xmlns:p14="http://schemas.microsoft.com/office/powerpoint/2010/main" val="338765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1</a:t>
            </a:r>
            <a:endParaRPr lang="ru-RU" b="1" dirty="0">
              <a:latin typeface="Arial Black" panose="020B0A04020102020204" pitchFamily="34" charset="0"/>
            </a:endParaRPr>
          </a:p>
        </p:txBody>
      </p:sp>
      <p:pic>
        <p:nvPicPr>
          <p:cNvPr id="1026" name="Picture 2" descr="https://sun9-51.userapi.com/s/v1/if2/VDsG9WH-M0lr9vv1mQSNFaokPlQAxt7ZyjVCMa_Ji7I-pxGLqbg3xaNDwAbNBz4DI-hB7boEko-W4EevOSmXDqO0.jpg?quality=95&amp;as=32x18,48x27,72x41,108x61,160x90,240x135,360x203,480x270,540x304,640x360,720x405,1080x608,1156x651&amp;from=bu&amp;cs=1156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95468"/>
            <a:ext cx="4999793" cy="28156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s://sun9-49.userapi.com/s/v1/if2/RBhhGdLUuC-5T8OBKoKVDNaJ0d30xEisnZFnyYR9qjIP6UtRVhLNiSsCe_mG-mtuoU9xG--RU3jizCzELBC4Szls.jpg?quality=95&amp;as=32x18,48x27,72x41,108x61,160x90,240x135,360x203,480x270,540x304,640x360,720x405,1080x608,1156x651&amp;from=bu&amp;cs=1156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4008" y="1095469"/>
            <a:ext cx="4999792" cy="28156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https://sun9-85.userapi.com/s/v1/if2/pbYxH1mnCAV541jzjcWsA1OApxcmEedDj7JijLitAE1M_H6QhiurrM3A059VgFNlfp0ftb--lBEUASwtZTbX3hTN.jpg?quality=95&amp;as=32x18,48x27,72x41,108x61,160x90,240x135,360x203,480x270,540x304,640x360,720x405,1080x608,1156x651&amp;from=bu&amp;cs=1156x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3977779"/>
            <a:ext cx="4999793" cy="28156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27"/>
          <p:cNvSpPr>
            <a:spLocks noChangeArrowheads="1"/>
          </p:cNvSpPr>
          <p:nvPr/>
        </p:nvSpPr>
        <p:spPr bwMode="auto">
          <a:xfrm>
            <a:off x="6408706" y="4139097"/>
            <a:ext cx="4890396" cy="2492990"/>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Наступили каникулы и вместе с этим началась осенняя смена «</a:t>
            </a:r>
            <a:r>
              <a:rPr kumimoji="0" lang="ru-RU" altLang="ru-RU" sz="1200" b="0" i="0" u="none" strike="noStrike" cap="none" normalizeH="0" baseline="0" dirty="0" err="1" smtClean="0">
                <a:ln>
                  <a:noFill/>
                </a:ln>
                <a:solidFill>
                  <a:srgbClr val="000000"/>
                </a:solidFill>
                <a:effectLst/>
                <a:cs typeface="Arial" panose="020B0604020202020204" pitchFamily="34" charset="0"/>
              </a:rPr>
              <a:t>УмникУМ</a:t>
            </a:r>
            <a:r>
              <a:rPr kumimoji="0" lang="ru-RU" altLang="ru-RU" sz="1200" b="0" i="0" u="none" strike="noStrike" cap="none" normalizeH="0" baseline="0" dirty="0" smtClean="0">
                <a:ln>
                  <a:noFill/>
                </a:ln>
                <a:solidFill>
                  <a:srgbClr val="000000"/>
                </a:solidFill>
                <a:effectLst/>
                <a:cs typeface="Arial" panose="020B0604020202020204" pitchFamily="34" charset="0"/>
              </a:rPr>
              <a:t>»! С самого утра ребята заселились в свои комнаты, познакомились друг с другом и со своими воспитателями, а ещё уже стали настоящей командой!</a:t>
            </a:r>
            <a:r>
              <a:rPr kumimoji="0" lang="ru-RU" altLang="ru-RU" sz="12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lvl="0"/>
            <a:r>
              <a:rPr lang="ru-RU" sz="1200" dirty="0">
                <a:cs typeface="Arial" panose="020B0604020202020204" pitchFamily="34" charset="0"/>
              </a:rPr>
              <a:t>Завтра у ребят открытие смены и они ответственно начали подготовку! Рисуют плакаты для своего отряда, готовят творческие </a:t>
            </a:r>
            <a:r>
              <a:rPr lang="ru-RU" sz="1200" dirty="0" smtClean="0">
                <a:cs typeface="Arial" panose="020B0604020202020204" pitchFamily="34" charset="0"/>
              </a:rPr>
              <a:t>номера.</a:t>
            </a:r>
          </a:p>
          <a:p>
            <a:pPr lvl="0"/>
            <a:r>
              <a:rPr kumimoji="0" lang="ru-RU" altLang="ru-RU" sz="1200" b="0" i="0" u="none" strike="noStrike" cap="none" normalizeH="0" baseline="0" dirty="0" smtClean="0">
                <a:ln>
                  <a:noFill/>
                </a:ln>
                <a:solidFill>
                  <a:srgbClr val="000000"/>
                </a:solidFill>
                <a:effectLst/>
                <a:cs typeface="Arial" panose="020B0604020202020204" pitchFamily="34" charset="0"/>
              </a:rPr>
              <a:t>А так же весело проводят время! Гуляют по территории, играют в активные игры и наслаждаются прекрасным видом!</a:t>
            </a:r>
            <a:r>
              <a:rPr kumimoji="0" lang="ru-RU" altLang="ru-RU" sz="12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А вечером нас ждала дискотека, где мы отлично провели время и стали ещё дружнее!!!</a:t>
            </a:r>
            <a:endParaRPr kumimoji="0" lang="ru-RU" altLang="ru-RU" sz="1200" b="0" i="0" u="none" strike="noStrike" cap="none" normalizeH="0" baseline="0" dirty="0" smtClean="0">
              <a:ln>
                <a:noFill/>
              </a:ln>
              <a:solidFill>
                <a:schemeClr val="tx1"/>
              </a:solidFill>
              <a:effectLst/>
              <a:cs typeface="Arial" panose="020B0604020202020204" pitchFamily="34" charset="0"/>
            </a:endParaRPr>
          </a:p>
        </p:txBody>
      </p:sp>
      <p:pic>
        <p:nvPicPr>
          <p:cNvPr id="1052" name="Picture 28" desc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93738" y="-884238"/>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85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2</a:t>
            </a:r>
            <a:endParaRPr lang="ru-RU" b="1" dirty="0">
              <a:latin typeface="Arial Black" panose="020B0A04020102020204" pitchFamily="34" charset="0"/>
            </a:endParaRPr>
          </a:p>
        </p:txBody>
      </p:sp>
      <p:pic>
        <p:nvPicPr>
          <p:cNvPr id="1028" name="Picture 4" descr="https://sun9-87.userapi.com/s/v1/if2/jDBManwEqIrLAwmy64udyY1DpZpi87h5TXUcXjrILCy13CFIM58a4F41POnbtWw32PtNJpOYSEGvQFxlvuea9sn-.jpg?quality=95&amp;as=32x18,48x27,72x41,108x61,160x90,240x135,360x203,480x270,540x304,640x360,720x405,1080x608,1156x651&amp;from=bu&amp;cs=1156x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7770" y="8903237"/>
            <a:ext cx="1510646" cy="85071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un9-12.userapi.com/s/v1/if2/H3fUyecMYSvbAYXYnk79Cb28ILBGEnvjVnVCfA0qteqPhRPBn-AtMjMv8pUYxE6AngpWV7HuZDdDxS48sXXIFJ4u.jpg?quality=95&amp;as=32x21,48x31,72x46,108x69,160x103,240x154,360x232,480x309,540x348,640x412,720x463,1080x695,1254x807&amp;from=bu&amp;cs=1254x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5262" y="3718461"/>
            <a:ext cx="4878538" cy="31395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sun9-56.userapi.com/s/v1/if2/oQtlNbDs6tzfkhsmIudvsYqxvCffhSgRzUYEGCq-FQMz704H7M1zlxiV6SOm9_-dI6Me1LsXNwQ0MTSsO2f-7ZA-.jpg?quality=95&amp;as=32x27,48x40,72x60,108x90,160x133,240x200,360x300,480x400,540x451,640x534,720x601,1008x841&amp;from=bu&amp;cs=1008x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8738" y="777412"/>
            <a:ext cx="3525062" cy="29410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https://sun9-3.userapi.com/s/v1/if2/pOb6AmYszVcTvaRx6hq6-KKRrO--QsTsdLrFTzVTWUs-XPjWxVOzSpukg6ZVX1-lPHjL7KtAxZkuxiIOw_uqkHMd.jpg?quality=95&amp;as=32x24,48x36,72x54,108x81,160x120,240x180,360x270,480x360,540x405,640x480,720x540,1080x810,1280x960&amp;from=bu&amp;cs=1280x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437"/>
          <a:stretch/>
        </p:blipFill>
        <p:spPr bwMode="auto">
          <a:xfrm>
            <a:off x="838199" y="3616649"/>
            <a:ext cx="4743893" cy="31509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4"/>
          <p:cNvSpPr>
            <a:spLocks noChangeArrowheads="1"/>
          </p:cNvSpPr>
          <p:nvPr/>
        </p:nvSpPr>
        <p:spPr bwMode="auto">
          <a:xfrm>
            <a:off x="838199" y="1124551"/>
            <a:ext cx="6757658" cy="2246769"/>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cs typeface="Arial" panose="020B0604020202020204" pitchFamily="34" charset="0"/>
              </a:rPr>
              <a:t>Сегодня у нас первый полноценный день в осенней смене «</a:t>
            </a:r>
            <a:r>
              <a:rPr kumimoji="0" lang="ru-RU" altLang="ru-RU" sz="1400" b="0" i="0" u="none" strike="noStrike" cap="none" normalizeH="0" baseline="0" dirty="0" err="1" smtClean="0">
                <a:ln>
                  <a:noFill/>
                </a:ln>
                <a:solidFill>
                  <a:srgbClr val="000000"/>
                </a:solidFill>
                <a:effectLst/>
                <a:cs typeface="Arial" panose="020B0604020202020204" pitchFamily="34" charset="0"/>
              </a:rPr>
              <a:t>УмникУМ</a:t>
            </a:r>
            <a:r>
              <a:rPr kumimoji="0" lang="ru-RU" altLang="ru-RU" sz="1400" b="0" i="0" u="none" strike="noStrike" cap="none" normalizeH="0" baseline="0" dirty="0" smtClean="0">
                <a:ln>
                  <a:noFill/>
                </a:ln>
                <a:solidFill>
                  <a:srgbClr val="000000"/>
                </a:solidFill>
                <a:effectLst/>
                <a:cs typeface="Arial" panose="020B0604020202020204" pitchFamily="34" charset="0"/>
              </a:rPr>
              <a:t>! И начали мы его, конечно же, с зарядки на свежем воздухе!</a:t>
            </a:r>
            <a:r>
              <a:rPr kumimoji="0" lang="ru-RU" altLang="ru-RU" sz="14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cs typeface="Arial" panose="020B0604020202020204" pitchFamily="34" charset="0"/>
              </a:rPr>
              <a:t/>
            </a:r>
            <a:br>
              <a:rPr kumimoji="0" lang="ru-RU" altLang="ru-RU" sz="1400" b="0" i="0" u="none" strike="noStrike" cap="none" normalizeH="0" baseline="0" dirty="0" smtClean="0">
                <a:ln>
                  <a:noFill/>
                </a:ln>
                <a:solidFill>
                  <a:srgbClr val="000000"/>
                </a:solidFill>
                <a:effectLst/>
                <a:cs typeface="Arial" panose="020B0604020202020204" pitchFamily="34" charset="0"/>
              </a:rPr>
            </a:br>
            <a:endParaRPr kumimoji="0" lang="ru-RU" altLang="ru-RU" sz="14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cs typeface="Arial" panose="020B0604020202020204" pitchFamily="34" charset="0"/>
              </a:rPr>
              <a:t>После завтрака нас ждала увлекательная викторина «Самые-самые» на которой ребята смогли показать свои знания фактов о Тульской области!</a:t>
            </a:r>
            <a:r>
              <a:rPr kumimoji="0" lang="ru-RU" altLang="ru-RU" sz="14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cs typeface="Arial" panose="020B0604020202020204" pitchFamily="34" charset="0"/>
              </a:rPr>
              <a:t/>
            </a:r>
            <a:br>
              <a:rPr kumimoji="0" lang="ru-RU" altLang="ru-RU" sz="1400" b="0" i="0" u="none" strike="noStrike" cap="none" normalizeH="0" baseline="0" dirty="0" smtClean="0">
                <a:ln>
                  <a:noFill/>
                </a:ln>
                <a:solidFill>
                  <a:srgbClr val="000000"/>
                </a:solidFill>
                <a:effectLst/>
                <a:cs typeface="Arial" panose="020B0604020202020204" pitchFamily="34" charset="0"/>
              </a:rPr>
            </a:br>
            <a:endParaRPr kumimoji="0" lang="ru-RU" altLang="ru-RU" sz="14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cs typeface="Arial" panose="020B0604020202020204" pitchFamily="34" charset="0"/>
              </a:rPr>
              <a:t>А на открытии смены ребята продемонстрировали свои творческие качества! Каждый отряд нарисовал плакат и презентовал своё выступление!</a:t>
            </a:r>
            <a:r>
              <a:rPr kumimoji="0" lang="ru-RU" altLang="ru-RU" sz="1400" b="0" i="0" u="none" strike="noStrike" cap="none" normalizeH="0" baseline="0" dirty="0" smtClean="0">
                <a:ln>
                  <a:noFill/>
                </a:ln>
                <a:solidFill>
                  <a:schemeClr val="tx1"/>
                </a:solidFill>
                <a:effectLst/>
                <a:cs typeface="Arial" panose="020B0604020202020204" pitchFamily="34" charset="0"/>
              </a:rPr>
              <a:t>     </a:t>
            </a:r>
          </a:p>
        </p:txBody>
      </p:sp>
      <p:pic>
        <p:nvPicPr>
          <p:cNvPr id="2063" name="Picture 15" desc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61300" y="-715963"/>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1625" y="-715963"/>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115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3</a:t>
            </a:r>
            <a:endParaRPr lang="ru-RU" b="1" dirty="0">
              <a:latin typeface="Arial Black" panose="020B0A04020102020204" pitchFamily="34" charset="0"/>
            </a:endParaRPr>
          </a:p>
        </p:txBody>
      </p:sp>
      <p:pic>
        <p:nvPicPr>
          <p:cNvPr id="3074" name="Picture 2" descr="https://sun9-32.userapi.com/s/v1/if2/8gPlPdbYw0X4BiasorNv8UqQGFA2I1ZoS5e8a9arrEXprQmrQh31PNQCdUTNJp9we2GLYDbaWY61Ie1L-DR1GSwp.jpg?quality=95&amp;as=32x24,48x36,72x54,108x81,160x120,240x180,360x270,480x360,540x405,640x480,720x540,1080x810,1280x960,1440x1080,2560x1920&amp;from=bu&amp;cs=2560x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885" y="302521"/>
            <a:ext cx="4231739" cy="31738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s://sun9-12.userapi.com/s/v1/ig2/69xQJj2dp58_pKn_ralaxxIRGlzn0tamVNYuu8BPLrgXj7-DPuJnwYl5_4O5KPlY1Cc7E2-xompGpWKdkPqPO0_k.jpg?quality=95&amp;as=32x43,48x64,72x96,108x144,160x213,240x320,360x480,480x640,540x720,640x853,720x960,1080x1440,1280x1707,1440x1920,1920x2560&amp;from=bu&amp;cs=1920x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6606" y="1192637"/>
            <a:ext cx="4082665" cy="54435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https://sun9-18.userapi.com/s/v1/if2/NwrXC-9ylcl31_T0iPp0heR9wBlh7nrk7T7rPijQc-tQm7ruSGx6HiV26MMSoStu3cJ-DIMT4vvREGyez2uBr_F-.jpg?quality=95&amp;as=32x24,48x36,72x54,108x81,160x120,240x180,360x270,480x360,540x405,640x480,720x540,1080x810,1280x960,1440x1080,2560x1920&amp;from=bu&amp;cs=2560x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6885" y="3550784"/>
            <a:ext cx="4231739" cy="31738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6"/>
          <p:cNvSpPr>
            <a:spLocks noChangeArrowheads="1"/>
          </p:cNvSpPr>
          <p:nvPr/>
        </p:nvSpPr>
        <p:spPr bwMode="auto">
          <a:xfrm>
            <a:off x="8699271" y="1188545"/>
            <a:ext cx="3215844" cy="5447645"/>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Каждое утро в осенней смене «</a:t>
            </a:r>
            <a:r>
              <a:rPr kumimoji="0" lang="ru-RU" altLang="ru-RU" sz="1200" b="0" i="0" u="none" strike="noStrike" cap="none" normalizeH="0" baseline="0" dirty="0" err="1" smtClean="0">
                <a:ln>
                  <a:noFill/>
                </a:ln>
                <a:solidFill>
                  <a:srgbClr val="000000"/>
                </a:solidFill>
                <a:effectLst/>
                <a:cs typeface="Arial" panose="020B0604020202020204" pitchFamily="34" charset="0"/>
              </a:rPr>
              <a:t>УмникУМ</a:t>
            </a:r>
            <a:r>
              <a:rPr kumimoji="0" lang="ru-RU" altLang="ru-RU" sz="1200" b="0" i="0" u="none" strike="noStrike" cap="none" normalizeH="0" baseline="0" dirty="0" smtClean="0">
                <a:ln>
                  <a:noFill/>
                </a:ln>
                <a:solidFill>
                  <a:srgbClr val="000000"/>
                </a:solidFill>
                <a:effectLst/>
                <a:cs typeface="Arial" panose="020B0604020202020204" pitchFamily="34" charset="0"/>
              </a:rPr>
              <a:t>» начинается с зарядки! Сегодня ответственными за зарядку был отряд «Молниеносные </a:t>
            </a:r>
            <a:r>
              <a:rPr kumimoji="0" lang="ru-RU" altLang="ru-RU" sz="1200" b="0" i="0" u="none" strike="noStrike" cap="none" normalizeH="0" baseline="0" dirty="0" err="1" smtClean="0">
                <a:ln>
                  <a:noFill/>
                </a:ln>
                <a:solidFill>
                  <a:srgbClr val="000000"/>
                </a:solidFill>
                <a:effectLst/>
                <a:cs typeface="Arial" panose="020B0604020202020204" pitchFamily="34" charset="0"/>
              </a:rPr>
              <a:t>щутята</a:t>
            </a:r>
            <a:r>
              <a:rPr kumimoji="0" lang="ru-RU" altLang="ru-RU" sz="1200" b="0" i="0" u="none" strike="noStrike" cap="none" normalizeH="0" baseline="0" dirty="0" smtClean="0">
                <a:ln>
                  <a:noFill/>
                </a:ln>
                <a:solidFill>
                  <a:srgbClr val="000000"/>
                </a:solidFill>
                <a:effectLst/>
                <a:cs typeface="Arial" panose="020B0604020202020204" pitchFamily="34" charset="0"/>
              </a:rPr>
              <a:t>». Ребята отлично справились с задачей и взбодрили весь отряд!</a:t>
            </a:r>
            <a:r>
              <a:rPr kumimoji="0" lang="ru-RU" altLang="ru-RU" sz="12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После завтрака нас ждал командный кейс-практикум «Промышленность и экология».</a:t>
            </a:r>
            <a:r>
              <a:rPr lang="ru-RU" altLang="ru-RU" sz="1200" dirty="0">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Это была возможность для участников смены в формате экспресс-исследования познакомиться с предприятиями Тульской области, которые относятся к различным отраслям промышленности.</a:t>
            </a:r>
            <a:r>
              <a:rPr kumimoji="0" lang="ru-RU" altLang="ru-RU" sz="1200" b="0" i="0" u="none" strike="noStrike" cap="none" normalizeH="0" dirty="0" smtClean="0">
                <a:ln>
                  <a:noFill/>
                </a:ln>
                <a:solidFill>
                  <a:srgbClr val="000000"/>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Отряды изучили понятие «класс опасности» и определили его во время командной работы на этих 4 предприятиях, которые были получены в случайном порядке. </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Ещё ребята начали выполнять важное дело - подготовку к защите проекта! Темы проектов мы пока сохраним в тайне</a:t>
            </a:r>
            <a:r>
              <a:rPr kumimoji="0" lang="ru-RU" altLang="ru-RU" sz="1200" b="0" i="0" u="none" strike="noStrike" cap="none" normalizeH="0" baseline="0" dirty="0" smtClean="0">
                <a:ln>
                  <a:noFill/>
                </a:ln>
                <a:solidFill>
                  <a:schemeClr val="tx1"/>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 Но ребята готовят что-то действительно яркое и интересное!</a:t>
            </a:r>
            <a:endParaRPr kumimoji="0" lang="ru-RU" altLang="ru-RU"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Ну а после активного труда нужно и отдохнуть! Наш день завершился зажигательной дискотекой!</a:t>
            </a:r>
            <a:r>
              <a:rPr kumimoji="0" lang="ru-RU" altLang="ru-RU" sz="1200" b="0" i="0" u="none" strike="noStrike" cap="none" normalizeH="0" baseline="0" dirty="0" smtClean="0">
                <a:ln>
                  <a:noFill/>
                </a:ln>
                <a:solidFill>
                  <a:schemeClr val="tx1"/>
                </a:solidFill>
                <a:effectLst/>
                <a:cs typeface="Arial" panose="020B0604020202020204" pitchFamily="34" charset="0"/>
              </a:rPr>
              <a:t>   </a:t>
            </a:r>
          </a:p>
        </p:txBody>
      </p:sp>
    </p:spTree>
    <p:extLst>
      <p:ext uri="{BB962C8B-B14F-4D97-AF65-F5344CB8AC3E}">
        <p14:creationId xmlns:p14="http://schemas.microsoft.com/office/powerpoint/2010/main" val="25188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4</a:t>
            </a:r>
            <a:endParaRPr lang="ru-RU" b="1" dirty="0">
              <a:latin typeface="Arial Black" panose="020B0A04020102020204" pitchFamily="34" charset="0"/>
            </a:endParaRPr>
          </a:p>
        </p:txBody>
      </p:sp>
      <p:pic>
        <p:nvPicPr>
          <p:cNvPr id="4098" name="Picture 2" descr="https://sun9-2.userapi.com/s/v1/if2/wmWKnWI9ckxkUggJduZ-q_QCP9_0KaO5vHnBmN97HgRYnEtIMNdyOb7-5Tkao8LGEDo3SwQWwBd0QDGvD-5N14t0.jpg?quality=95&amp;as=32x18,48x27,72x41,108x61,160x90,240x135,360x203,480x270,540x304,640x360,720x406,1080x608,1280x721&amp;from=bu&amp;cs=1280x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191"/>
          <a:stretch/>
        </p:blipFill>
        <p:spPr bwMode="auto">
          <a:xfrm>
            <a:off x="241957" y="1063690"/>
            <a:ext cx="5144220" cy="24574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https://sun9-43.userapi.com/s/v1/if2/9VJRAmmfAL0Lc9rM2AlULUDDiO6aJvHd6QkNYSruD1xYBxfs3ZS1bvoNpaFHzdyacmTRS6sKxpbPzhBfk_s_oWxT.jpg?quality=95&amp;as=32x24,48x36,72x54,108x81,160x120,240x180,360x270,480x360,540x405,640x480,720x540,1080x810,1280x960,1440x1080,2560x1920&amp;from=bu&amp;cs=2560x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520"/>
          <a:stretch/>
        </p:blipFill>
        <p:spPr bwMode="auto">
          <a:xfrm>
            <a:off x="2937587" y="3688973"/>
            <a:ext cx="4547977" cy="31203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11"/>
          <p:cNvSpPr>
            <a:spLocks noChangeArrowheads="1"/>
          </p:cNvSpPr>
          <p:nvPr/>
        </p:nvSpPr>
        <p:spPr bwMode="auto">
          <a:xfrm>
            <a:off x="5868955" y="1120482"/>
            <a:ext cx="6081089" cy="2400657"/>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000000"/>
                </a:solidFill>
                <a:effectLst/>
                <a:cs typeface="Arial" panose="020B0604020202020204" pitchFamily="34" charset="0"/>
              </a:rPr>
              <a:t>Ребята осенней смены «</a:t>
            </a:r>
            <a:r>
              <a:rPr kumimoji="0" lang="ru-RU" altLang="ru-RU" sz="1000" b="0" i="0" u="none" strike="noStrike" cap="none" normalizeH="0" baseline="0" dirty="0" err="1" smtClean="0">
                <a:ln>
                  <a:noFill/>
                </a:ln>
                <a:solidFill>
                  <a:srgbClr val="000000"/>
                </a:solidFill>
                <a:effectLst/>
                <a:cs typeface="Arial" panose="020B0604020202020204" pitchFamily="34" charset="0"/>
              </a:rPr>
              <a:t>УмникУМ</a:t>
            </a:r>
            <a:r>
              <a:rPr kumimoji="0" lang="ru-RU" altLang="ru-RU" sz="1000" b="0" i="0" u="none" strike="noStrike" cap="none" normalizeH="0" baseline="0" dirty="0" smtClean="0">
                <a:ln>
                  <a:noFill/>
                </a:ln>
                <a:solidFill>
                  <a:srgbClr val="000000"/>
                </a:solidFill>
                <a:effectLst/>
                <a:cs typeface="Arial" panose="020B0604020202020204" pitchFamily="34" charset="0"/>
              </a:rPr>
              <a:t>» самые спортивные! Сегодня зарядку проводили ребята из отряда «Креветки»</a:t>
            </a:r>
            <a:r>
              <a:rPr kumimoji="0" lang="ru-RU" altLang="ru-RU" sz="1000" b="0" i="0" u="none" strike="noStrike" cap="none" normalizeH="0" baseline="0" dirty="0" smtClean="0">
                <a:ln>
                  <a:noFill/>
                </a:ln>
                <a:solidFill>
                  <a:schemeClr val="tx1"/>
                </a:solidFill>
                <a:effectLst/>
                <a:cs typeface="Arial" panose="020B0604020202020204" pitchFamily="34" charset="0"/>
              </a:rPr>
              <a:t>  </a:t>
            </a:r>
            <a:r>
              <a:rPr kumimoji="0" lang="ru-RU" altLang="ru-RU" sz="1000" b="0" i="0" u="none" strike="noStrike" cap="none" normalizeH="0" baseline="0" dirty="0" smtClean="0">
                <a:ln>
                  <a:noFill/>
                </a:ln>
                <a:solidFill>
                  <a:srgbClr val="000000"/>
                </a:solidFill>
                <a:effectLst/>
                <a:cs typeface="Arial" panose="020B0604020202020204" pitchFamily="34" charset="0"/>
              </a:rPr>
              <a:t> Заряд энергией нам был обеспечен!</a:t>
            </a:r>
            <a:endParaRPr kumimoji="0" lang="ru-RU" altLang="ru-RU" sz="10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0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000000"/>
                </a:solidFill>
                <a:effectLst/>
                <a:cs typeface="Arial" panose="020B0604020202020204" pitchFamily="34" charset="0"/>
              </a:rPr>
              <a:t>Дальше ребят ждала интерактивная игра «В зале суда». Ребята разыграли ситуацию, когда лесные обитатели обратились в суд с жалобой на человека! Кто-то был потерпевшим, кто-то судьёй, кто-то защитником, кто-то присяжными! Каждый примерил на себя выбранную роль и удачно справился с задачей!</a:t>
            </a:r>
            <a:endParaRPr kumimoji="0" lang="ru-RU" altLang="ru-RU" sz="10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0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000000"/>
                </a:solidFill>
                <a:effectLst/>
                <a:cs typeface="Arial" panose="020B0604020202020204" pitchFamily="34" charset="0"/>
              </a:rPr>
              <a:t>Так же ребята не забывают про подготовку проектов! Уже завтра состоится защита проектов и интрига раскроется!</a:t>
            </a:r>
            <a:r>
              <a:rPr kumimoji="0" lang="ru-RU" altLang="ru-RU" sz="1000" b="0" i="0" u="none" strike="noStrike" cap="none" normalizeH="0" baseline="0" dirty="0" smtClean="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0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000000"/>
                </a:solidFill>
                <a:effectLst/>
                <a:cs typeface="Arial" panose="020B0604020202020204" pitchFamily="34" charset="0"/>
              </a:rPr>
              <a:t>Ну а после усердной работы можно и поиграть! Вечером ребята играли в «Крокодил». С удовольствием изображали различных существ и предметы, а так же отгадывали их.</a:t>
            </a:r>
            <a:endParaRPr kumimoji="0" lang="ru-RU" altLang="ru-RU" sz="10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0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000000"/>
                </a:solidFill>
                <a:effectLst/>
                <a:cs typeface="Arial" panose="020B0604020202020204" pitchFamily="34" charset="0"/>
              </a:rPr>
              <a:t>А на десерт после ужина у нас тематическая дискотека!</a:t>
            </a:r>
            <a:r>
              <a:rPr kumimoji="0" lang="ru-RU" altLang="ru-RU" sz="1000" b="0" i="0" u="none" strike="noStrike" cap="none" normalizeH="0" baseline="0" dirty="0" smtClean="0">
                <a:ln>
                  <a:noFill/>
                </a:ln>
                <a:solidFill>
                  <a:schemeClr val="tx1"/>
                </a:solidFill>
                <a:effectLst/>
                <a:cs typeface="Arial" panose="020B0604020202020204" pitchFamily="34" charset="0"/>
              </a:rPr>
              <a:t> </a:t>
            </a:r>
          </a:p>
        </p:txBody>
      </p:sp>
      <p:pic>
        <p:nvPicPr>
          <p:cNvPr id="4114" name="Picture 18" descr="https://sun9-35.userapi.com/s/v1/if2/44xOlJyCvOTCTRMrzqeC-x99YoKGngA0KqYB8ZtPK2oXci7Cxu2ah3bPwqbmufKyXKnClAEMz0zicO6obWJyIxar.jpg?quality=95&amp;as=32x24,48x36,72x54,108x81,160x120,240x180,360x270,480x360,540x405,640x480,720x540,1080x810,1280x960,1440x1080,2560x1920&amp;from=bu&amp;cs=2560x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897"/>
          <a:stretch/>
        </p:blipFill>
        <p:spPr bwMode="auto">
          <a:xfrm>
            <a:off x="7598595" y="3713584"/>
            <a:ext cx="4351449" cy="30711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16" name="Picture 20" descr="https://sun9-48.userapi.com/s/v1/if2/qISC5PGUNQtk70SOhxLNJ6GJDo1jpZ2Ze5csys16-UGaSNBhyg-N76yHtD6bJ5JFG6ErF4Lvqb_SxRt9gUtu1Db3.jpg?quality=95&amp;as=32x24,48x36,72x54,108x81,160x120,240x180,360x270,480x360,540x405,640x480,720x540,1080x810,1280x960,1440x1080,2560x1920&amp;from=bu&amp;cs=2560x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60" t="14530" r="20639"/>
          <a:stretch/>
        </p:blipFill>
        <p:spPr bwMode="auto">
          <a:xfrm>
            <a:off x="241957" y="3688973"/>
            <a:ext cx="2931486" cy="3095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55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5</a:t>
            </a:r>
            <a:endParaRPr lang="ru-RU" b="1" dirty="0">
              <a:latin typeface="Arial Black" panose="020B0A04020102020204" pitchFamily="34" charset="0"/>
            </a:endParaRPr>
          </a:p>
        </p:txBody>
      </p:sp>
      <p:sp>
        <p:nvSpPr>
          <p:cNvPr id="3" name="Rectangle 1"/>
          <p:cNvSpPr>
            <a:spLocks noChangeArrowheads="1"/>
          </p:cNvSpPr>
          <p:nvPr/>
        </p:nvSpPr>
        <p:spPr bwMode="auto">
          <a:xfrm>
            <a:off x="5600324" y="1381703"/>
            <a:ext cx="6242364" cy="2308324"/>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Сегодня у нас в лагере особенный день! В рамках осенней образовательной смены «</a:t>
            </a:r>
            <a:r>
              <a:rPr kumimoji="0" lang="ru-RU" altLang="ru-RU" sz="1200" b="0" i="0" u="none" strike="noStrike" cap="none" normalizeH="0" baseline="0" dirty="0" err="1" smtClean="0">
                <a:ln>
                  <a:noFill/>
                </a:ln>
                <a:solidFill>
                  <a:srgbClr val="000000"/>
                </a:solidFill>
                <a:effectLst/>
                <a:cs typeface="Arial" panose="020B0604020202020204" pitchFamily="34" charset="0"/>
              </a:rPr>
              <a:t>УмникУм</a:t>
            </a:r>
            <a:r>
              <a:rPr kumimoji="0" lang="ru-RU" altLang="ru-RU" sz="1200" b="0" i="0" u="none" strike="noStrike" cap="none" normalizeH="0" baseline="0" dirty="0" smtClean="0">
                <a:ln>
                  <a:noFill/>
                </a:ln>
                <a:solidFill>
                  <a:srgbClr val="000000"/>
                </a:solidFill>
                <a:effectLst/>
                <a:cs typeface="Arial" panose="020B0604020202020204" pitchFamily="34" charset="0"/>
              </a:rPr>
              <a:t>» состоялась научно-практическая конференция «С природой на равных». Рассматривались вопросы сохранения биоразнообразия, формирования экологической культуры. Ребята продемонстрировали одежду, изготовленную из пластика, делились идеями по развитию экотуризма, представляли результаты проведенных исследований по изучению мха.</a:t>
            </a:r>
            <a:r>
              <a:rPr kumimoji="0" lang="ru-RU" altLang="ru-RU" sz="1200" b="0" i="0" u="none" strike="noStrike" cap="none" normalizeH="0" baseline="0" dirty="0" smtClean="0">
                <a:ln>
                  <a:noFill/>
                </a:ln>
                <a:solidFill>
                  <a:schemeClr val="tx1"/>
                </a:solidFill>
                <a:effectLst/>
                <a:cs typeface="Arial" panose="020B0604020202020204" pitchFamily="34" charset="0"/>
              </a:rPr>
              <a:t/>
            </a:r>
            <a:br>
              <a:rPr kumimoji="0" lang="ru-RU" altLang="ru-RU" sz="1200" b="0" i="0" u="none" strike="noStrike" cap="none" normalizeH="0" baseline="0" dirty="0" smtClean="0">
                <a:ln>
                  <a:noFill/>
                </a:ln>
                <a:solidFill>
                  <a:schemeClr val="tx1"/>
                </a:solidFill>
                <a:effectLst/>
                <a:cs typeface="Arial" panose="020B0604020202020204" pitchFamily="34" charset="0"/>
              </a:rPr>
            </a:br>
            <a:r>
              <a:rPr kumimoji="0" lang="ru-RU" altLang="ru-RU" sz="1200" b="0" i="0" u="none" strike="noStrike" cap="none" normalizeH="0" baseline="0" dirty="0" smtClean="0">
                <a:ln>
                  <a:noFill/>
                </a:ln>
                <a:solidFill>
                  <a:srgbClr val="000000"/>
                </a:solidFill>
                <a:effectLst/>
                <a:cs typeface="Arial" panose="020B0604020202020204" pitchFamily="34" charset="0"/>
              </a:rPr>
              <a:t>По итогам работы жюри были определены победители и призеры конференции.</a:t>
            </a:r>
            <a:r>
              <a:rPr kumimoji="0" lang="ru-RU" altLang="ru-RU" sz="1200" b="0" i="0" u="none" strike="noStrike" cap="none" normalizeH="0" baseline="0" dirty="0" smtClean="0">
                <a:ln>
                  <a:noFill/>
                </a:ln>
                <a:solidFill>
                  <a:schemeClr val="tx1"/>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Завтра уже состоится закрытие смены и наши ребята снова подходят к делу. ответственно! Готовят творческие номера и учат песни для </a:t>
            </a:r>
            <a:r>
              <a:rPr kumimoji="0" lang="ru-RU" altLang="ru-RU" sz="1200" b="0" i="0" u="none" strike="noStrike" cap="none" normalizeH="0" baseline="0" dirty="0" err="1" smtClean="0">
                <a:ln>
                  <a:noFill/>
                </a:ln>
                <a:solidFill>
                  <a:srgbClr val="000000"/>
                </a:solidFill>
                <a:effectLst/>
                <a:cs typeface="Arial" panose="020B0604020202020204" pitchFamily="34" charset="0"/>
              </a:rPr>
              <a:t>Орлятского</a:t>
            </a:r>
            <a:r>
              <a:rPr kumimoji="0" lang="ru-RU" altLang="ru-RU" sz="1200" b="0" i="0" u="none" strike="noStrike" cap="none" normalizeH="0" baseline="0" dirty="0" smtClean="0">
                <a:ln>
                  <a:noFill/>
                </a:ln>
                <a:solidFill>
                  <a:srgbClr val="000000"/>
                </a:solidFill>
                <a:effectLst/>
                <a:cs typeface="Arial" panose="020B0604020202020204" pitchFamily="34" charset="0"/>
              </a:rPr>
              <a:t> круга</a:t>
            </a:r>
            <a:r>
              <a:rPr lang="ru-RU" altLang="ru-RU" sz="1200" dirty="0">
                <a:cs typeface="Arial" panose="020B0604020202020204" pitchFamily="34" charset="0"/>
              </a:rPr>
              <a:t>.</a:t>
            </a:r>
            <a:r>
              <a:rPr kumimoji="0" lang="ru-RU" altLang="ru-RU" sz="1200" b="0" i="0" u="none" strike="noStrike" cap="none" normalizeH="0" baseline="0" dirty="0" smtClean="0">
                <a:ln>
                  <a:noFill/>
                </a:ln>
                <a:solidFill>
                  <a:schemeClr val="tx1"/>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А после ужина у нас уже традиционная дискотека.</a:t>
            </a:r>
            <a:endParaRPr kumimoji="0" lang="ru-RU" altLang="ru-RU" sz="1200" b="0" i="0" u="none" strike="noStrike" cap="none" normalizeH="0" baseline="0" dirty="0" smtClean="0">
              <a:ln>
                <a:noFill/>
              </a:ln>
              <a:solidFill>
                <a:schemeClr val="tx1"/>
              </a:solidFill>
              <a:effectLst/>
              <a:cs typeface="Arial" panose="020B0604020202020204" pitchFamily="34" charset="0"/>
            </a:endParaRPr>
          </a:p>
        </p:txBody>
      </p:sp>
      <p:pic>
        <p:nvPicPr>
          <p:cNvPr id="6153" name="Picture 9" descr="https://sun9-77.userapi.com/s/v1/if2/F1XD4v3qyR0Xg8K0aryrGZcuzTiKUGsYNUyt9IOvXsjf-_Ors8i0WvPj8jwLpDzw7aM6BtmLphy70tRV-FjbxGNY.jpg?quality=95&amp;as=32x24,48x36,72x54,108x81,160x120,240x180,360x270,480x360,540x405,640x480,720x540,1080x810,1280x960&amp;from=bu&amp;cs=1280x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296" b="13617"/>
          <a:stretch/>
        </p:blipFill>
        <p:spPr bwMode="auto">
          <a:xfrm>
            <a:off x="419477" y="4105642"/>
            <a:ext cx="4762123" cy="27889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5" name="Picture 11" descr="https://sun9-38.userapi.com/s/v1/if2/9A3AaBO9kZTMotl24eN6W_4FTfexLPXs9-9Pmsd-2kx0V-c8PYWi6kKubMdgT758i-UyjYGEBBX_oqoysEFBlc0s.jpg?quality=95&amp;as=32x18,48x27,72x41,108x61,160x90,240x135,360x203,480x270,540x304,640x360,720x405,1080x608,1156x651&amp;from=bu&amp;cs=1156x0"/>
          <p:cNvPicPr>
            <a:picLocks noChangeAspect="1" noChangeArrowheads="1"/>
          </p:cNvPicPr>
          <p:nvPr/>
        </p:nvPicPr>
        <p:blipFill rotWithShape="1">
          <a:blip r:embed="rId3">
            <a:extLst>
              <a:ext uri="{28A0092B-C50C-407E-A947-70E740481C1C}">
                <a14:useLocalDpi xmlns:a14="http://schemas.microsoft.com/office/drawing/2010/main" val="0"/>
              </a:ext>
            </a:extLst>
          </a:blip>
          <a:srcRect t="12491"/>
          <a:stretch/>
        </p:blipFill>
        <p:spPr bwMode="auto">
          <a:xfrm>
            <a:off x="5532181" y="3748135"/>
            <a:ext cx="6310507" cy="3109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478" y="977956"/>
            <a:ext cx="4762123" cy="3571592"/>
          </a:xfrm>
          <a:prstGeom prst="rect">
            <a:avLst/>
          </a:prstGeom>
          <a:ln>
            <a:noFill/>
          </a:ln>
          <a:effectLst>
            <a:softEdge rad="112500"/>
          </a:effectLst>
        </p:spPr>
      </p:pic>
    </p:spTree>
    <p:extLst>
      <p:ext uri="{BB962C8B-B14F-4D97-AF65-F5344CB8AC3E}">
        <p14:creationId xmlns:p14="http://schemas.microsoft.com/office/powerpoint/2010/main" val="870681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ru-RU" b="1" dirty="0" smtClean="0">
                <a:latin typeface="Arial Black" panose="020B0A04020102020204" pitchFamily="34" charset="0"/>
              </a:rPr>
              <a:t>День 6</a:t>
            </a:r>
            <a:endParaRPr lang="ru-RU" b="1" dirty="0">
              <a:latin typeface="Arial Black" panose="020B0A04020102020204" pitchFamily="34" charset="0"/>
            </a:endParaRPr>
          </a:p>
        </p:txBody>
      </p:sp>
      <p:sp>
        <p:nvSpPr>
          <p:cNvPr id="3" name="Rectangle 1"/>
          <p:cNvSpPr>
            <a:spLocks noChangeArrowheads="1"/>
          </p:cNvSpPr>
          <p:nvPr/>
        </p:nvSpPr>
        <p:spPr bwMode="auto">
          <a:xfrm>
            <a:off x="317905" y="1479535"/>
            <a:ext cx="4027759" cy="4893647"/>
          </a:xfrm>
          <a:prstGeom prst="rect">
            <a:avLst/>
          </a:prstGeom>
          <a:noFill/>
          <a:ln w="28575">
            <a:solidFill>
              <a:srgbClr val="0070C0"/>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Вот и настал этот трогательный и волнительный день. Последний полный день нашей лагерной смены.</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Утром к нам приехали гости из ЦОПП с очень интересным мастер-классом «В мире профессий»! Ребята познакомились с новыми профессиями, строили здания для новой планеты и заселяли её жителями, а так же участвовали в викторине!</a:t>
            </a:r>
            <a:r>
              <a:rPr kumimoji="0" lang="ru-RU" altLang="ru-RU" sz="1200" b="0" i="0" u="none" strike="noStrike" cap="none" normalizeH="0" baseline="0" dirty="0" smtClean="0">
                <a:ln>
                  <a:noFill/>
                </a:ln>
                <a:solidFill>
                  <a:schemeClr val="tx1"/>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А вечером у нас состоялось Закрытие смены. Ребята подготовили удивительные творческие номера и ещё раз показали, что наши отряды очень дружные и яркие! Пели душевные песни, танцевали красивые танцы. А после все мы образовали единый </a:t>
            </a:r>
            <a:r>
              <a:rPr kumimoji="0" lang="ru-RU" altLang="ru-RU" sz="1200" b="0" i="0" u="none" strike="noStrike" cap="none" normalizeH="0" baseline="0" dirty="0" err="1" smtClean="0">
                <a:ln>
                  <a:noFill/>
                </a:ln>
                <a:solidFill>
                  <a:srgbClr val="000000"/>
                </a:solidFill>
                <a:effectLst/>
                <a:cs typeface="Arial" panose="020B0604020202020204" pitchFamily="34" charset="0"/>
              </a:rPr>
              <a:t>Орлятский</a:t>
            </a:r>
            <a:r>
              <a:rPr kumimoji="0" lang="ru-RU" altLang="ru-RU" sz="1200" b="0" i="0" u="none" strike="noStrike" cap="none" normalizeH="0" baseline="0" dirty="0" smtClean="0">
                <a:ln>
                  <a:noFill/>
                </a:ln>
                <a:solidFill>
                  <a:srgbClr val="000000"/>
                </a:solidFill>
                <a:effectLst/>
                <a:cs typeface="Arial" panose="020B0604020202020204" pitchFamily="34" charset="0"/>
              </a:rPr>
              <a:t> круг и спели песню. </a:t>
            </a:r>
            <a:r>
              <a:rPr kumimoji="0" lang="ru-RU" altLang="ru-RU" sz="1200" b="0" i="0" u="none" strike="noStrike" cap="none" normalizeH="0" baseline="0" dirty="0" smtClean="0">
                <a:ln>
                  <a:noFill/>
                </a:ln>
                <a:solidFill>
                  <a:schemeClr val="tx1"/>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
            </a:r>
            <a:br>
              <a:rPr kumimoji="0" lang="ru-RU" altLang="ru-RU" sz="1200" b="0" i="0" u="none" strike="noStrike" cap="none" normalizeH="0" baseline="0" dirty="0" smtClean="0">
                <a:ln>
                  <a:noFill/>
                </a:ln>
                <a:solidFill>
                  <a:srgbClr val="000000"/>
                </a:solidFill>
                <a:effectLst/>
                <a:cs typeface="Arial" panose="020B0604020202020204" pitchFamily="34" charset="0"/>
              </a:rPr>
            </a:br>
            <a:endParaRPr kumimoji="0" lang="ru-RU" altLang="ru-RU" sz="1200" b="0" i="0" u="none" strike="noStrike" cap="none" normalizeH="0" baseline="0" dirty="0" smtClean="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rgbClr val="000000"/>
                </a:solidFill>
                <a:effectLst/>
                <a:cs typeface="Arial" panose="020B0604020202020204" pitchFamily="34" charset="0"/>
              </a:rPr>
              <a:t>Каждый вечер ребята собирались и устраивали «свечку», где делились друг с другом самым волнующими и сокровенными событиями за день. Вот и сегодня у нас была «свечка», только одна большая, общая! И было невероятно приятно слышать, что ребятам очень понравилась смена! Они обрели новых друзей, пережили интересные моменты и никогда не забудут эту особенную для них</a:t>
            </a:r>
            <a:r>
              <a:rPr kumimoji="0" lang="ru-RU" altLang="ru-RU" sz="1200" b="0" i="0" u="none" strike="noStrike" cap="none" normalizeH="0" dirty="0" smtClean="0">
                <a:ln>
                  <a:noFill/>
                </a:ln>
                <a:solidFill>
                  <a:srgbClr val="000000"/>
                </a:solidFill>
                <a:effectLst/>
                <a:cs typeface="Arial" panose="020B0604020202020204" pitchFamily="34" charset="0"/>
              </a:rPr>
              <a:t> </a:t>
            </a:r>
            <a:r>
              <a:rPr kumimoji="0" lang="ru-RU" altLang="ru-RU" sz="1200" b="0" i="0" u="none" strike="noStrike" cap="none" normalizeH="0" baseline="0" dirty="0" smtClean="0">
                <a:ln>
                  <a:noFill/>
                </a:ln>
                <a:solidFill>
                  <a:srgbClr val="000000"/>
                </a:solidFill>
                <a:effectLst/>
                <a:cs typeface="Arial" panose="020B0604020202020204" pitchFamily="34" charset="0"/>
              </a:rPr>
              <a:t>неделю!</a:t>
            </a:r>
            <a:r>
              <a:rPr kumimoji="0" lang="ru-RU" altLang="ru-RU" sz="1200" b="0" i="0" u="none" strike="noStrike" cap="none" normalizeH="0" baseline="0" dirty="0" smtClean="0">
                <a:ln>
                  <a:noFill/>
                </a:ln>
                <a:solidFill>
                  <a:schemeClr val="tx1"/>
                </a:solidFill>
                <a:effectLst/>
                <a:cs typeface="Arial" panose="020B0604020202020204" pitchFamily="34" charset="0"/>
              </a:rPr>
              <a:t>    </a:t>
            </a:r>
          </a:p>
        </p:txBody>
      </p:sp>
      <p:pic>
        <p:nvPicPr>
          <p:cNvPr id="5128" name="Picture 8"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519113"/>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11" descr="https://sun9-40.userapi.com/s/v1/if2/iv6K0PlMPCu2xvmmsBmUqU5cYYdQNug3hncc0EJWIdKDwD5bZ8ScscqzyqMqnlNUOA08Q7RaTWqP70jOQ8wzJLr1.jpg?quality=95&amp;as=32x24,48x36,72x54,108x81,160x120,240x180,360x270,480x360,540x405,640x480,720x540,1080x810,1280x960,1440x1080,2560x1920&amp;from=bu&amp;cs=2560x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9253" y="1325563"/>
            <a:ext cx="3793656" cy="2845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3" name="Picture 13" descr="https://sun9-42.userapi.com/s/v1/if2/u2rvTKLF9CDc6Q_80MZWJGxXK1k5iyrfLueUmy6z-91lbiV4AkG6ssiQCiksG5iHrmoeBmdyXqA1OZgW48kbF5Pm.jpg?quality=95&amp;as=32x18,48x27,72x41,108x61,160x90,240x135,360x203,480x270,540x304,640x360,720x405,1080x608,1156x651&amp;from=bu&amp;cs=1156x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6764" y="4433102"/>
            <a:ext cx="3776145" cy="21265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5" name="Picture 15" descr="https://sun9-39.userapi.com/s/v1/if2/tonfH0UMi_qi17rZ1OrL_rAOoWBPUx6Q6nCyB1GqdFdNPcI-o9GjuH_CdUmkWsBQSwFdMkR6e_dWQN_lWSv35cUd.jpg?quality=95&amp;as=32x18,48x27,72x41,108x61,160x90,240x135,360x203,480x270,540x304,640x360,720x405,1080x608,1156x651&amp;from=bu&amp;cs=1156x0"/>
          <p:cNvPicPr>
            <a:picLocks noChangeAspect="1" noChangeArrowheads="1"/>
          </p:cNvPicPr>
          <p:nvPr/>
        </p:nvPicPr>
        <p:blipFill rotWithShape="1">
          <a:blip r:embed="rId5">
            <a:extLst>
              <a:ext uri="{28A0092B-C50C-407E-A947-70E740481C1C}">
                <a14:useLocalDpi xmlns:a14="http://schemas.microsoft.com/office/drawing/2010/main" val="0"/>
              </a:ext>
            </a:extLst>
          </a:blip>
          <a:srcRect r="22035"/>
          <a:stretch/>
        </p:blipFill>
        <p:spPr bwMode="auto">
          <a:xfrm>
            <a:off x="8252909" y="1325563"/>
            <a:ext cx="3939091" cy="2845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7" name="Picture 17" descr="https://sun9-80.userapi.com/s/v1/if2/te7wZPNCpnIDeAsId2BdBForzu82rnCfcQPS9ZS_95c0_4c2NUEGwZBaeYKmDMQCh-rwBqZ-McIwsKGzDqiNRhNx.jpg?quality=95&amp;as=32x24,48x36,72x54,108x81,160x120,240x180,360x270,480x360,540x405,640x480,720x540,1080x810,1280x960,1440x1080,2560x1920&amp;from=bu&amp;cs=2560x0"/>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7008"/>
          <a:stretch/>
        </p:blipFill>
        <p:spPr bwMode="auto">
          <a:xfrm>
            <a:off x="8332878" y="4433102"/>
            <a:ext cx="3884522" cy="21265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627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427</Words>
  <Application>Microsoft Office PowerPoint</Application>
  <PresentationFormat>Широкоэкранный</PresentationFormat>
  <Paragraphs>39</Paragraphs>
  <Slides>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Arial Black</vt:lpstr>
      <vt:lpstr>Calibri</vt:lpstr>
      <vt:lpstr>Calibri Light</vt:lpstr>
      <vt:lpstr>Тема Office</vt:lpstr>
      <vt:lpstr>Презентация PowerPoint</vt:lpstr>
      <vt:lpstr>День 1</vt:lpstr>
      <vt:lpstr>День 2</vt:lpstr>
      <vt:lpstr>День 3</vt:lpstr>
      <vt:lpstr>День 4</vt:lpstr>
      <vt:lpstr>День 5</vt:lpstr>
      <vt:lpstr>День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День 1</dc:title>
  <dc:creator>Пользователь Windows</dc:creator>
  <cp:lastModifiedBy>Пользователь Windows</cp:lastModifiedBy>
  <cp:revision>8</cp:revision>
  <dcterms:created xsi:type="dcterms:W3CDTF">2025-09-18T07:57:40Z</dcterms:created>
  <dcterms:modified xsi:type="dcterms:W3CDTF">2025-09-18T10:10:36Z</dcterms:modified>
</cp:coreProperties>
</file>